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257" r:id="rId4"/>
    <p:sldId id="260" r:id="rId5"/>
    <p:sldId id="284" r:id="rId6"/>
    <p:sldId id="275" r:id="rId7"/>
    <p:sldId id="285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68" y="-24"/>
      </p:cViewPr>
      <p:guideLst>
        <p:guide orient="horz" pos="2236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00D2B-B73A-48ED-A4D2-3FC97C6B48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33C81-6ACD-4BB5-8203-62895FBECE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1EE1C-4E68-4C7C-97C8-0900B4CC81D1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拷贝 5 0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6458568" y="6359294"/>
            <a:ext cx="272996" cy="284403"/>
          </a:xfrm>
          <a:prstGeom prst="rect">
            <a:avLst/>
          </a:prstGeom>
        </p:spPr>
        <p:txBody>
          <a:bodyPr/>
          <a:lstStyle>
            <a:lvl1pPr defTabSz="725805">
              <a:defRPr sz="143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1406" y="6421461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A226-1022-49CC-BE0A-4E266DD29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54CC-BF22-4485-B487-E827415D55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231002" y="6547782"/>
            <a:ext cx="355221" cy="36099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defTabSz="913765">
              <a:defRPr sz="1745">
                <a:solidFill>
                  <a:srgbClr val="C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pPr hangingPunct="0"/>
            <a:fld id="{86CB4B4D-7CA3-9044-876B-883B54F8677D}" type="slidenum">
              <a:rPr kern="0"/>
            </a:fld>
            <a:endParaRPr kern="0"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370013" y="769938"/>
            <a:ext cx="7315201" cy="16684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1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txStyles>
    <p:titleStyle>
      <a:lvl1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913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36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8600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1pPr>
      <a:lvl2pPr marL="723900" marR="0" indent="-266065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2pPr>
      <a:lvl3pPr marL="1234440" marR="0" indent="-319405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3pPr>
      <a:lvl4pPr marL="1727200" marR="0" indent="-355600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4pPr>
      <a:lvl5pPr marL="2184400" marR="0" indent="-355600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5pPr>
      <a:lvl6pPr marL="2641600" marR="0" indent="-355600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6pPr>
      <a:lvl7pPr marL="3098800" marR="0" indent="-355600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7pPr>
      <a:lvl8pPr marL="3556000" marR="0" indent="-355600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8pPr>
      <a:lvl9pPr marL="4013200" marR="0" indent="-355600" algn="l" defTabSz="913765" rtl="0" latinLnBrk="0">
        <a:lnSpc>
          <a:spcPct val="90000"/>
        </a:lnSpc>
        <a:spcBef>
          <a:spcPts val="955"/>
        </a:spcBef>
        <a:spcAft>
          <a:spcPts val="0"/>
        </a:spcAft>
        <a:buClrTx/>
        <a:buSzPct val="100000"/>
        <a:buFont typeface="Arial" panose="020B0604020202020204"/>
        <a:buChar char="•"/>
        <a:defRPr sz="278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panose="020F0502020204030204"/>
          <a:ea typeface="Calibri" panose="020F0502020204030204"/>
          <a:cs typeface="Calibri" panose="020F0502020204030204"/>
          <a:sym typeface="Calibri" panose="020F0502020204030204"/>
        </a:defRPr>
      </a:lvl9pPr>
    </p:bodyStyle>
    <p:otherStyle>
      <a:lvl1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l" defTabSz="913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74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084177" y="2357317"/>
            <a:ext cx="4647108" cy="623250"/>
          </a:xfrm>
          <a:prstGeom prst="rect">
            <a:avLst/>
          </a:prstGeom>
          <a:ln w="12700">
            <a:miter lim="400000"/>
          </a:ln>
        </p:spPr>
        <p:txBody>
          <a:bodyPr wrap="none" lIns="34291" tIns="34291" rIns="34291" bIns="34291">
            <a:spAutoFit/>
          </a:bodyPr>
          <a:lstStyle/>
          <a:p>
            <a:pPr>
              <a:defRPr sz="4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3600" dirty="0" smtClean="0"/>
              <a:t>CDZH</a:t>
            </a:r>
            <a:r>
              <a:rPr lang="zh-CN" altLang="en-US" sz="3600" dirty="0" smtClean="0"/>
              <a:t>单相转三相电源</a:t>
            </a:r>
            <a:endParaRPr sz="3495" dirty="0"/>
          </a:p>
        </p:txBody>
      </p:sp>
      <p:sp>
        <p:nvSpPr>
          <p:cNvPr id="67" name="Shape 67"/>
          <p:cNvSpPr/>
          <p:nvPr/>
        </p:nvSpPr>
        <p:spPr>
          <a:xfrm>
            <a:off x="1655246" y="3752865"/>
            <a:ext cx="2882900" cy="754380"/>
          </a:xfrm>
          <a:prstGeom prst="rect">
            <a:avLst/>
          </a:prstGeom>
          <a:ln w="12700">
            <a:miter lim="400000"/>
          </a:ln>
        </p:spPr>
        <p:txBody>
          <a:bodyPr wrap="none" lIns="34291" tIns="34291" rIns="34291" bIns="34291">
            <a:spAutoFit/>
          </a:bodyPr>
          <a:lstStyle/>
          <a:p>
            <a:pPr>
              <a:def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2225" dirty="0" smtClean="0"/>
              <a:t>上市时间</a:t>
            </a:r>
            <a:r>
              <a:rPr sz="2225" dirty="0" smtClean="0"/>
              <a:t>：</a:t>
            </a:r>
            <a:r>
              <a:rPr lang="en-US" sz="2225" dirty="0" smtClean="0"/>
              <a:t>2021</a:t>
            </a:r>
            <a:r>
              <a:rPr lang="zh-CN" sz="2225" dirty="0" smtClean="0"/>
              <a:t>年</a:t>
            </a:r>
            <a:r>
              <a:rPr lang="en-US" altLang="zh-CN" sz="2225" dirty="0" smtClean="0"/>
              <a:t>3</a:t>
            </a:r>
            <a:r>
              <a:rPr lang="zh-CN" altLang="en-US" sz="2225" dirty="0" smtClean="0"/>
              <a:t>月</a:t>
            </a:r>
            <a:r>
              <a:rPr sz="2225" dirty="0" smtClean="0"/>
              <a:t>    </a:t>
            </a:r>
            <a:endParaRPr lang="en-US" sz="2225" dirty="0" smtClean="0"/>
          </a:p>
          <a:p>
            <a:pPr>
              <a:defRPr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2225" dirty="0" smtClean="0"/>
              <a:t>所属品类</a:t>
            </a:r>
            <a:r>
              <a:rPr sz="2225" dirty="0" smtClean="0"/>
              <a:t>：</a:t>
            </a:r>
            <a:r>
              <a:rPr lang="zh-CN" altLang="en-US" sz="1600" dirty="0" smtClean="0"/>
              <a:t>电源类</a:t>
            </a:r>
            <a:endParaRPr sz="222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231003" y="6546635"/>
            <a:ext cx="355221" cy="3609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6766560" y="3550498"/>
            <a:ext cx="1974829" cy="3385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Helvetica"/>
              </a:rPr>
              <a:t>CDZH-2.2</a:t>
            </a: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Helvetica"/>
              </a:rPr>
              <a:t>～</a:t>
            </a: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Helvetica"/>
              </a:rPr>
              <a:t>11kW</a:t>
            </a:r>
            <a:endParaRPr kumimoji="0" lang="en-US" altLang="zh-CN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137365"/>
            <a:ext cx="1732184" cy="241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70708" y="200476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产品简介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zh-CN" altLang="en-US" sz="32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0708" y="1129869"/>
            <a:ext cx="5691052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      CDZH-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系列 单相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转三相电源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AC/DC/AC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的电路转换模式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SPWM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调制控制技术，将单相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220V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电转换为三相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380V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工业用电。转换后三相电为标准正弦波， 谐波失真小，完全满足三相电能使用要求，具有稳压、稳频的功能，适用于各种类型负载使用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6097" y="3905316"/>
            <a:ext cx="757999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       适用于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没有三相工业电的场所，可为小型加设备、如：电动机、搅拌机、电焊机、输送机、数控机床、印刷机等设备供电，解决了因限三相电给生产带来的不便。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231003" y="6546635"/>
            <a:ext cx="355221" cy="3609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矩形 2"/>
          <p:cNvSpPr/>
          <p:nvPr/>
        </p:nvSpPr>
        <p:spPr>
          <a:xfrm>
            <a:off x="770708" y="785251"/>
            <a:ext cx="5691052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产品特点</a:t>
            </a:r>
            <a:endParaRPr lang="en-US" altLang="zh-CN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●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省去申请三相电的手续及隐性成本，普通市电输入；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●进口驱动电力器件，性能稳定，使用寿命长；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●输入单相电与输出三相电可完全隔离，安全可靠；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●具有过压、过载、过温、短路、自诊断多种保护；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●电源同时具有滤除市电扰动、干扰的功能，为后端设备提供一个更稳定、更纯净的供电环境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766560" y="3550498"/>
            <a:ext cx="1974829" cy="3385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Helvetica"/>
              </a:rPr>
              <a:t>CDZH-2.2</a:t>
            </a:r>
            <a:r>
              <a:rPr kumimoji="0" lang="zh-CN" altLang="en-US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Helvetica"/>
              </a:rPr>
              <a:t>～</a:t>
            </a:r>
            <a:r>
              <a:rPr kumimoji="0" lang="en-US" altLang="zh-CN" sz="1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Helvetica"/>
              </a:rPr>
              <a:t>11kW</a:t>
            </a:r>
            <a:endParaRPr kumimoji="0" lang="en-US" altLang="zh-CN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137365"/>
            <a:ext cx="1732184" cy="241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70708" y="200476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Helvetica"/>
              </a:rPr>
              <a:t>产品特点</a:t>
            </a:r>
            <a:r>
              <a:rPr lang="en-US" altLang="zh-CN" sz="3200" b="1" kern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zh-CN" altLang="en-US" sz="32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70708" y="4009572"/>
          <a:ext cx="7641771" cy="216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257"/>
                <a:gridCol w="2547257"/>
                <a:gridCol w="25472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CDZH- </a:t>
                      </a:r>
                      <a:r>
                        <a:rPr lang="zh-CN" altLang="en-US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产品型号</a:t>
                      </a:r>
                      <a:endParaRPr lang="zh-CN" altLang="en-US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设计代号</a:t>
                      </a:r>
                      <a:endParaRPr lang="zh-CN" altLang="en-US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额定功率   </a:t>
                      </a:r>
                      <a:r>
                        <a:rPr lang="en-US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kW</a:t>
                      </a:r>
                      <a:endParaRPr lang="zh-CN" altLang="en-US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单相转三相电源</a:t>
                      </a:r>
                      <a:endParaRPr lang="zh-CN" altLang="en-US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省略：表示</a:t>
                      </a:r>
                      <a:r>
                        <a:rPr lang="en-US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2P2:2.2</a:t>
                      </a:r>
                      <a:endParaRPr lang="nn-NO" altLang="zh-CN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r>
                        <a:rPr lang="nn-NO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3P7:3.7</a:t>
                      </a:r>
                      <a:endParaRPr lang="nn-NO" altLang="zh-CN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r>
                        <a:rPr lang="nn-NO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5P5:5.5</a:t>
                      </a:r>
                      <a:endParaRPr lang="nn-NO" altLang="zh-CN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r>
                        <a:rPr lang="nn-NO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7P5:7.5</a:t>
                      </a:r>
                      <a:endParaRPr lang="nn-NO" altLang="zh-CN" b="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r>
                        <a:rPr lang="nn-NO" altLang="zh-CN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11:11</a:t>
                      </a:r>
                      <a:endParaRPr lang="zh-CN" altLang="en-US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开单指南：例</a:t>
                      </a:r>
                      <a:r>
                        <a:rPr lang="en-US" altLang="zh-CN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1:CDZH-2.2kW,</a:t>
                      </a:r>
                      <a:r>
                        <a:rPr lang="zh-CN" altLang="en-US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开单代码为</a:t>
                      </a:r>
                      <a:r>
                        <a:rPr lang="en-US" altLang="zh-CN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CDZH2P2;</a:t>
                      </a:r>
                      <a:r>
                        <a:rPr lang="zh-CN" altLang="en-US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例如</a:t>
                      </a:r>
                      <a:r>
                        <a:rPr lang="en-US" altLang="zh-CN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：</a:t>
                      </a:r>
                      <a:r>
                        <a:rPr lang="en-US" altLang="zh-CN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CDZH-11kW,</a:t>
                      </a:r>
                      <a:r>
                        <a:rPr lang="zh-CN" altLang="en-US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开单代码为</a:t>
                      </a:r>
                      <a:r>
                        <a:rPr lang="en-US" altLang="zh-CN" sz="1200" b="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CDZH11</a:t>
                      </a:r>
                      <a:endParaRPr lang="zh-CN" altLang="en-US" sz="12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70708" y="359585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Helvetica"/>
              </a:rPr>
              <a:t>产品命名</a:t>
            </a:r>
            <a:r>
              <a:rPr lang="zh-CN" altLang="en-US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Helvetica"/>
              </a:rPr>
              <a:t>规范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内容占位符 18"/>
          <p:cNvSpPr>
            <a:spLocks noGrp="1"/>
          </p:cNvSpPr>
          <p:nvPr>
            <p:ph idx="1"/>
          </p:nvPr>
        </p:nvSpPr>
        <p:spPr>
          <a:xfrm>
            <a:off x="435436" y="1025734"/>
            <a:ext cx="7085504" cy="422275"/>
          </a:xfrm>
        </p:spPr>
        <p:txBody>
          <a:bodyPr anchor="ctr">
            <a:no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ea typeface="黑体" panose="02010600030101010101" pitchFamily="49" charset="-122"/>
                <a:cs typeface="Arial" panose="020B0604020202020204" pitchFamily="34" charset="0"/>
              </a:rPr>
              <a:t>CDZH </a:t>
            </a:r>
            <a:r>
              <a:rPr lang="zh-CN" altLang="en-US" sz="28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完美工业设计</a:t>
            </a:r>
            <a:endParaRPr lang="en-US" altLang="zh-CN" sz="2800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标题 1"/>
          <p:cNvSpPr txBox="1"/>
          <p:nvPr/>
        </p:nvSpPr>
        <p:spPr bwMode="auto">
          <a:xfrm>
            <a:off x="539750" y="142875"/>
            <a:ext cx="5500688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10800" rIns="0" bIns="1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 smtClean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外观</a:t>
            </a:r>
            <a:r>
              <a:rPr lang="en-US" altLang="zh-CN" sz="3200" b="1" kern="0" dirty="0" smtClean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j-cs"/>
              </a:rPr>
              <a:t>——</a:t>
            </a:r>
            <a:endParaRPr lang="zh-CN" altLang="en-US" sz="3200" b="1" kern="0" dirty="0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7691" y="2205854"/>
            <a:ext cx="24396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LED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显示输出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/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输入电压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Helvetic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31827" y="1595755"/>
            <a:ext cx="2367280" cy="369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CDZH-2.2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～</a:t>
            </a:r>
            <a:r>
              <a:rPr kumimoji="0" lang="en-US" altLang="zh-C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11kW</a:t>
            </a: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：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Helvetica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45" y="2200547"/>
            <a:ext cx="2290675" cy="319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直接箭头连接符 26"/>
          <p:cNvCxnSpPr>
            <a:stCxn id="6" idx="1"/>
          </p:cNvCxnSpPr>
          <p:nvPr/>
        </p:nvCxnSpPr>
        <p:spPr>
          <a:xfrm flipH="1">
            <a:off x="4920525" y="2389369"/>
            <a:ext cx="557166" cy="47076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箭头连接符 29"/>
          <p:cNvCxnSpPr/>
          <p:nvPr/>
        </p:nvCxnSpPr>
        <p:spPr>
          <a:xfrm flipH="1">
            <a:off x="5072924" y="4759234"/>
            <a:ext cx="557167" cy="29981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文本框 5"/>
          <p:cNvSpPr txBox="1"/>
          <p:nvPr/>
        </p:nvSpPr>
        <p:spPr>
          <a:xfrm>
            <a:off x="5630091" y="4575719"/>
            <a:ext cx="3093150" cy="369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柜式万向脚轮结构，移动方便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Helvetica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2403566" y="2540136"/>
            <a:ext cx="1084399" cy="33677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文本框 5"/>
          <p:cNvSpPr txBox="1"/>
          <p:nvPr/>
        </p:nvSpPr>
        <p:spPr>
          <a:xfrm>
            <a:off x="392157" y="2150063"/>
            <a:ext cx="2400653" cy="369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嵌入输提手，便于搬运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Helvetica"/>
            </a:endParaRPr>
          </a:p>
        </p:txBody>
      </p:sp>
      <p:cxnSp>
        <p:nvCxnSpPr>
          <p:cNvPr id="34" name="直接箭头连接符 33"/>
          <p:cNvCxnSpPr>
            <a:stCxn id="35" idx="3"/>
          </p:cNvCxnSpPr>
          <p:nvPr/>
        </p:nvCxnSpPr>
        <p:spPr>
          <a:xfrm flipV="1">
            <a:off x="2677393" y="3317330"/>
            <a:ext cx="1381165" cy="57489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文本框 5"/>
          <p:cNvSpPr txBox="1"/>
          <p:nvPr/>
        </p:nvSpPr>
        <p:spPr>
          <a:xfrm>
            <a:off x="507572" y="3707557"/>
            <a:ext cx="2169821" cy="369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助力把手，便于操作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Helvetica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2677393" y="3707558"/>
            <a:ext cx="1435684" cy="11256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文本框 5"/>
          <p:cNvSpPr txBox="1"/>
          <p:nvPr/>
        </p:nvSpPr>
        <p:spPr>
          <a:xfrm>
            <a:off x="622989" y="4648593"/>
            <a:ext cx="2169821" cy="369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全钣金立体拉伸工艺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Helvetica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4676503" y="3491638"/>
            <a:ext cx="1132636" cy="3063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文本框 5"/>
          <p:cNvSpPr txBox="1"/>
          <p:nvPr/>
        </p:nvSpPr>
        <p:spPr>
          <a:xfrm>
            <a:off x="5782491" y="3308123"/>
            <a:ext cx="2169821" cy="36932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宋体" panose="02010600030101010101" pitchFamily="2" charset="-122"/>
                <a:cs typeface="+mj-cs"/>
                <a:sym typeface="Helvetica"/>
              </a:rPr>
              <a:t>按钮式手动变频软启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宋体" panose="02010600030101010101" pitchFamily="2" charset="-122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231003" y="6546635"/>
            <a:ext cx="355221" cy="3609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494496" y="294570"/>
            <a:ext cx="542712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hangingPunct="0"/>
            <a:r>
              <a:rPr lang="zh-CN" altLang="en-US" sz="3200" b="1" dirty="0">
                <a:solidFill>
                  <a:srgbClr val="000000"/>
                </a:solidFill>
                <a:sym typeface="Helvetica"/>
              </a:rPr>
              <a:t>非替换型产品，竞争产品</a:t>
            </a:r>
            <a:r>
              <a:rPr lang="zh-CN" altLang="en-US" sz="3200" b="1" dirty="0" smtClean="0">
                <a:solidFill>
                  <a:srgbClr val="000000"/>
                </a:solidFill>
                <a:sym typeface="Helvetica"/>
              </a:rPr>
              <a:t>对比</a:t>
            </a:r>
            <a:endParaRPr kumimoji="0" lang="zh-CN" alt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5624" y="992778"/>
          <a:ext cx="8336489" cy="52231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675346"/>
                <a:gridCol w="1429243"/>
                <a:gridCol w="3480360"/>
                <a:gridCol w="2751540"/>
              </a:tblGrid>
              <a:tr h="304589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</a:rPr>
                        <a:t>产品名称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</a:rPr>
                        <a:t>CDZH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</a:rPr>
                        <a:t>德力西）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</a:rPr>
                        <a:t>DZW</a:t>
                      </a:r>
                      <a:r>
                        <a:rPr lang="zh-CN" altLang="en-US" sz="1200" dirty="0" smtClean="0">
                          <a:solidFill>
                            <a:schemeClr val="bg1"/>
                          </a:solidFill>
                        </a:rPr>
                        <a:t>（征西）</a:t>
                      </a:r>
                      <a:r>
                        <a:rPr lang="en-US" altLang="zh-CN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altLang="zh-CN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58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单相转三相</a:t>
                      </a:r>
                      <a:endParaRPr lang="zh-CN" alt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842">
                <a:tc row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相数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  入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地线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地线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9842">
                <a:tc vMerge="1"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  出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线制或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线制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可选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线制或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制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不可选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911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输入电压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220V±10%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180-250V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</a:tr>
              <a:tr h="479730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输出电压精度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线制：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380V±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3%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线制</a:t>
                      </a:r>
                      <a:r>
                        <a:rPr lang="en-US" altLang="zh-CN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:380V±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lang="en-US" altLang="zh-CN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10%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2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线制：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380V±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～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3%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en-US" altLang="zh-CN" sz="1200" u="none" strike="noStrike" dirty="0" smtClean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1457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反应时间</a:t>
                      </a:r>
                      <a:endParaRPr lang="zh-CN" altLang="en-US" sz="12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10ms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10ms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842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调整速度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100V/s</a:t>
                      </a:r>
                      <a:endParaRPr lang="zh-CN" alt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anose="020F050202020403020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100V/s</a:t>
                      </a:r>
                      <a:endParaRPr lang="zh-CN" alt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Calibri" panose="020F050202020403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9842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输入频率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50/60Hz</a:t>
                      </a:r>
                      <a:endParaRPr lang="en-US" altLang="zh-CN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50/60Hz</a:t>
                      </a:r>
                      <a:endParaRPr lang="en-US" altLang="zh-CN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842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输出频率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50HZ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（用户可自行定制</a:t>
                      </a:r>
                      <a:r>
                        <a:rPr lang="en-US" altLang="zh-CN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50Hz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，及以上的频率）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50HZ</a:t>
                      </a:r>
                      <a:endParaRPr lang="zh-CN" altLang="en-US" sz="1200" b="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9842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显示</a:t>
                      </a:r>
                      <a:endParaRPr lang="zh-CN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LED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多功能电压、电流、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功率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zh-CN" altLang="en-US" sz="1200" b="1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频率显示</a:t>
                      </a:r>
                      <a:endParaRPr lang="zh-CN" altLang="en-US" sz="1200" b="1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电压、电流显示</a:t>
                      </a:r>
                      <a:endParaRPr lang="zh-CN" altLang="en-US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842">
                <a:tc gridSpan="2"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波形失真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＜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5%(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电阻性负载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dirty="0" smtClean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9842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CN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外形体积（</a:t>
                      </a:r>
                      <a:r>
                        <a:rPr lang="en-US" altLang="zh-CN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mm</a:t>
                      </a:r>
                      <a:r>
                        <a:rPr lang="zh-CN" alt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CN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320×520×600</a:t>
                      </a:r>
                      <a:endParaRPr lang="en-US" altLang="zh-CN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350×550×500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72" y="1401887"/>
            <a:ext cx="1032491" cy="12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31" y="1389524"/>
            <a:ext cx="896676" cy="12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e3721dcf-1924-4178-bceb-ebf4efff0601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B4CC83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1124</Words>
  <Application>WPS 演示</Application>
  <PresentationFormat>全屏显示(4:3)</PresentationFormat>
  <Paragraphs>175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Helvetica</vt:lpstr>
      <vt:lpstr>Calibri</vt:lpstr>
      <vt:lpstr>Calibri Light</vt:lpstr>
      <vt:lpstr>Arial</vt:lpstr>
      <vt:lpstr>微软雅黑</vt:lpstr>
      <vt:lpstr>黑体</vt:lpstr>
      <vt:lpstr>Arial Unicode MS</vt:lpstr>
      <vt:lpstr>Helvetica Neue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shilei chen</dc:creator>
  <cp:lastModifiedBy>赵剑玮13968784568</cp:lastModifiedBy>
  <cp:revision>105</cp:revision>
  <dcterms:created xsi:type="dcterms:W3CDTF">2018-06-29T06:29:00Z</dcterms:created>
  <dcterms:modified xsi:type="dcterms:W3CDTF">2021-02-22T08:11:17Z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