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sldIdLst>
    <p:sldId id="257" r:id="rId3"/>
    <p:sldId id="260" r:id="rId4"/>
    <p:sldId id="275" r:id="rId5"/>
    <p:sldId id="283" r:id="rId6"/>
    <p:sldId id="282" r:id="rId7"/>
    <p:sldId id="279" r:id="rId8"/>
    <p:sldId id="263" r:id="rId9"/>
    <p:sldId id="277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1668" y="-24"/>
      </p:cViewPr>
      <p:guideLst>
        <p:guide orient="horz" pos="2236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00D2B-B73A-48ED-A4D2-3FC97C6B4866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33C81-6ACD-4BB5-8203-62895FBECE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95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1EE1C-4E68-4C7C-97C8-0900B4CC81D1}" type="slidenum">
              <a:rPr lang="zh-CN" altLang="en-US" smtClean="0">
                <a:ea typeface="宋体" panose="02010600030101010101" pitchFamily="2" charset="-122"/>
              </a:rPr>
              <a:t>3</a:t>
            </a:fld>
            <a:endParaRPr lang="en-US" altLang="zh-CN" dirty="0" smtClean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拷贝 5 0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6458568" y="6359294"/>
            <a:ext cx="272996" cy="284403"/>
          </a:xfrm>
          <a:prstGeom prst="rect">
            <a:avLst/>
          </a:prstGeom>
        </p:spPr>
        <p:txBody>
          <a:bodyPr/>
          <a:lstStyle>
            <a:lvl1pPr defTabSz="725805">
              <a:defRPr sz="143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1406" y="6421461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2939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A226-1022-49CC-BE0A-4E266DD29533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F54CC-BF22-4485-B487-E827415D55D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231002" y="6547782"/>
            <a:ext cx="355221" cy="36099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defTabSz="913765">
              <a:defRPr sz="1745">
                <a:solidFill>
                  <a:srgbClr val="C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pPr hangingPunct="0"/>
            <a:fld id="{86CB4B4D-7CA3-9044-876B-883B54F8677D}" type="slidenum">
              <a:rPr kern="0"/>
              <a:t>‹#›</a:t>
            </a:fld>
            <a:endParaRPr kern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370013" y="769938"/>
            <a:ext cx="7315201" cy="16684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1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/>
  <p:txStyles>
    <p:titleStyle>
      <a:lvl1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376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365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1pPr>
      <a:lvl2pPr marL="723900" marR="0" indent="-266065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2pPr>
      <a:lvl3pPr marL="1234440" marR="0" indent="-319405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3pPr>
      <a:lvl4pPr marL="17272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4pPr>
      <a:lvl5pPr marL="21844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5pPr>
      <a:lvl6pPr marL="26416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6pPr>
      <a:lvl7pPr marL="30988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7pPr>
      <a:lvl8pPr marL="35560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8pPr>
      <a:lvl9pPr marL="4013200" marR="0" indent="-355600" algn="l" defTabSz="913765" rtl="0" latinLnBrk="0">
        <a:lnSpc>
          <a:spcPct val="90000"/>
        </a:lnSpc>
        <a:spcBef>
          <a:spcPts val="955"/>
        </a:spcBef>
        <a:spcAft>
          <a:spcPts val="0"/>
        </a:spcAft>
        <a:buClrTx/>
        <a:buSzPct val="100000"/>
        <a:buFont typeface="Arial" panose="020B0604020202020204"/>
        <a:buChar char="•"/>
        <a:defRPr sz="278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/>
          <a:ea typeface="Calibri" panose="020F0502020204030204"/>
          <a:cs typeface="Calibri" panose="020F0502020204030204"/>
          <a:sym typeface="Calibri" panose="020F0502020204030204"/>
        </a:defRPr>
      </a:lvl9pPr>
    </p:bodyStyle>
    <p:otherStyle>
      <a:lvl1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0" algn="l" defTabSz="913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74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2084177" y="2357317"/>
            <a:ext cx="5187950" cy="622300"/>
          </a:xfrm>
          <a:prstGeom prst="rect">
            <a:avLst/>
          </a:prstGeom>
          <a:ln w="12700">
            <a:miter lim="400000"/>
          </a:ln>
        </p:spPr>
        <p:txBody>
          <a:bodyPr wrap="none" lIns="34291" tIns="34291" rIns="34291" bIns="34291">
            <a:spAutoFit/>
          </a:bodyPr>
          <a:lstStyle/>
          <a:p>
            <a:pPr>
              <a:defRPr sz="4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3600" dirty="0" smtClean="0"/>
              <a:t>AVR-P</a:t>
            </a:r>
            <a:r>
              <a:rPr lang="zh-CN" altLang="en-US" sz="3600" dirty="0" smtClean="0"/>
              <a:t>便携式交流稳压器</a:t>
            </a:r>
            <a:endParaRPr sz="3495" dirty="0"/>
          </a:p>
        </p:txBody>
      </p:sp>
      <p:sp>
        <p:nvSpPr>
          <p:cNvPr id="67" name="Shape 67"/>
          <p:cNvSpPr/>
          <p:nvPr/>
        </p:nvSpPr>
        <p:spPr>
          <a:xfrm>
            <a:off x="1655246" y="3752865"/>
            <a:ext cx="3218180" cy="754380"/>
          </a:xfrm>
          <a:prstGeom prst="rect">
            <a:avLst/>
          </a:prstGeom>
          <a:ln w="12700">
            <a:miter lim="400000"/>
          </a:ln>
        </p:spPr>
        <p:txBody>
          <a:bodyPr wrap="none" lIns="34291" tIns="34291" rIns="34291" bIns="34291">
            <a:spAutoFit/>
          </a:bodyPr>
          <a:lstStyle/>
          <a:p>
            <a:pPr>
              <a:def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225" dirty="0" smtClean="0"/>
              <a:t>上市时间</a:t>
            </a:r>
            <a:r>
              <a:rPr sz="2225" dirty="0" smtClean="0"/>
              <a:t>：</a:t>
            </a:r>
            <a:r>
              <a:rPr lang="en-US" sz="2225" dirty="0" smtClean="0"/>
              <a:t>2020</a:t>
            </a:r>
            <a:r>
              <a:rPr lang="zh-CN" sz="2225" dirty="0" smtClean="0"/>
              <a:t>年</a:t>
            </a:r>
            <a:r>
              <a:rPr lang="en-US" altLang="zh-CN" sz="2225" dirty="0" smtClean="0"/>
              <a:t>6</a:t>
            </a:r>
            <a:r>
              <a:rPr lang="zh-CN" altLang="en-US" sz="2225" dirty="0" smtClean="0"/>
              <a:t>月</a:t>
            </a:r>
            <a:r>
              <a:rPr sz="2225" dirty="0" smtClean="0"/>
              <a:t>    </a:t>
            </a:r>
            <a:endParaRPr lang="en-US" sz="2225" dirty="0" smtClean="0"/>
          </a:p>
          <a:p>
            <a:pPr>
              <a:def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225" dirty="0" smtClean="0"/>
              <a:t>所属品类</a:t>
            </a:r>
            <a:r>
              <a:rPr sz="2225" dirty="0" smtClean="0"/>
              <a:t>：</a:t>
            </a:r>
            <a:r>
              <a:rPr lang="zh-CN" altLang="en-US" sz="1600" dirty="0" smtClean="0"/>
              <a:t>电源类</a:t>
            </a:r>
            <a:endParaRPr sz="2225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231003" y="6546635"/>
            <a:ext cx="355221" cy="3609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文本框 1"/>
          <p:cNvSpPr txBox="1"/>
          <p:nvPr/>
        </p:nvSpPr>
        <p:spPr>
          <a:xfrm>
            <a:off x="683895" y="388620"/>
            <a:ext cx="1238885" cy="367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产品简介：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4068" y="3867998"/>
            <a:ext cx="170815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产品命名规范：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7218" y="755730"/>
            <a:ext cx="5691052" cy="3138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    </a:t>
            </a:r>
            <a:r>
              <a:t> AVR-P系列便携式交流稳压器，主要是以多路插座输出、继电器式交流稳压，具有反应快，无失真、体积小、重量轻、功耗小；设有稳压、市电输出插座选择(2kVA以上产品带有USB输出端口),所有插座即插即用等特点；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dirty="0"/>
              <a:t>产品由自耦变压器、电磁继电器、自动控制电</a:t>
            </a:r>
          </a:p>
          <a:p>
            <a:r>
              <a:rPr dirty="0"/>
              <a:t>路等部分组成；当电网电压波动或负载变化引起的输出电压不稳，控制电路根据输出电压变化，自动调整继电器，即改变自耦变压器抽头(匝数比)，实现自动稳定输出电压；稳压速度快、效率高，可连续工作,为用电设施提供稳定可靠的稳定电源。</a:t>
            </a:r>
          </a:p>
        </p:txBody>
      </p:sp>
      <p:pic>
        <p:nvPicPr>
          <p:cNvPr id="6" name="图片 -2147482613" descr="1587794367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60" y="4380865"/>
            <a:ext cx="6029960" cy="186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AVR-P200V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371" y="2203644"/>
            <a:ext cx="1326885" cy="707284"/>
          </a:xfrm>
          <a:prstGeom prst="rect">
            <a:avLst/>
          </a:prstGeom>
        </p:spPr>
      </p:pic>
      <p:pic>
        <p:nvPicPr>
          <p:cNvPr id="9" name="图片 8" descr="AVR-P1500V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96" y="987804"/>
            <a:ext cx="1340122" cy="726744"/>
          </a:xfrm>
          <a:prstGeom prst="rect">
            <a:avLst/>
          </a:prstGeom>
        </p:spPr>
      </p:pic>
      <p:pic>
        <p:nvPicPr>
          <p:cNvPr id="10" name="图片 9" descr="AVR-P5000V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586" y="3379377"/>
            <a:ext cx="1802636" cy="134629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06315" y="2841260"/>
            <a:ext cx="156718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AVR-P2000VA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10964" y="1644879"/>
            <a:ext cx="217170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AVR-P1000/1500VA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10964" y="4542155"/>
            <a:ext cx="249618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AVR-P3000/5000VA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内容占位符 18"/>
          <p:cNvSpPr>
            <a:spLocks noGrp="1"/>
          </p:cNvSpPr>
          <p:nvPr>
            <p:ph idx="1"/>
          </p:nvPr>
        </p:nvSpPr>
        <p:spPr>
          <a:xfrm>
            <a:off x="435436" y="1025734"/>
            <a:ext cx="7085504" cy="422275"/>
          </a:xfrm>
        </p:spPr>
        <p:txBody>
          <a:bodyPr anchor="ctr">
            <a:noAutofit/>
          </a:bodyPr>
          <a:lstStyle/>
          <a:p>
            <a:r>
              <a:rPr lang="en-US" altLang="zh-CN" sz="28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AVR-P:</a:t>
            </a:r>
            <a:r>
              <a:rPr lang="zh-CN" altLang="en-US" sz="2800" b="1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精芯打造，使用舒适，造型美观</a:t>
            </a:r>
            <a:endParaRPr lang="en-US" altLang="zh-CN" sz="2800" b="1" dirty="0" smtClean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标题 1"/>
          <p:cNvSpPr txBox="1"/>
          <p:nvPr/>
        </p:nvSpPr>
        <p:spPr bwMode="auto">
          <a:xfrm>
            <a:off x="539750" y="142875"/>
            <a:ext cx="5500688" cy="571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0800" rIns="0" bIns="1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外观</a:t>
            </a:r>
            <a:r>
              <a:rPr lang="en-US" altLang="zh-CN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——</a:t>
            </a:r>
            <a:r>
              <a:rPr lang="zh-CN" altLang="en-US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完美工业设计</a:t>
            </a:r>
            <a:endParaRPr lang="zh-CN" altLang="en-US" sz="3200" b="1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3" name="图片 2" descr="AVR-P1500V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515" y="2577465"/>
            <a:ext cx="4174490" cy="226441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4815840" y="2426970"/>
            <a:ext cx="996315" cy="6756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5"/>
          <p:cNvSpPr txBox="1"/>
          <p:nvPr/>
        </p:nvSpPr>
        <p:spPr>
          <a:xfrm>
            <a:off x="4337050" y="2059940"/>
            <a:ext cx="24396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显示输出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/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输入电压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2425700" y="2812415"/>
            <a:ext cx="1029335" cy="41148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7"/>
          <p:cNvSpPr txBox="1"/>
          <p:nvPr/>
        </p:nvSpPr>
        <p:spPr>
          <a:xfrm>
            <a:off x="1370965" y="2324100"/>
            <a:ext cx="2966085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灯指示，工作状态一目了然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97960" y="4509135"/>
            <a:ext cx="1461770" cy="9207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稳压输出插座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输出稳定电压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5165" y="1595755"/>
            <a:ext cx="236728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AVR-P1000/1500VA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：</a:t>
            </a: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1835150" y="3619500"/>
            <a:ext cx="683260" cy="6997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文本框 14"/>
          <p:cNvSpPr txBox="1"/>
          <p:nvPr/>
        </p:nvSpPr>
        <p:spPr>
          <a:xfrm>
            <a:off x="1144270" y="4509135"/>
            <a:ext cx="2631486" cy="64632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输入电压按钮，按下按钮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屏显示输入电压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3637915" y="3841750"/>
            <a:ext cx="617855" cy="68326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4552315" y="3734435"/>
            <a:ext cx="1242695" cy="67500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文本框 17"/>
          <p:cNvSpPr txBox="1"/>
          <p:nvPr/>
        </p:nvSpPr>
        <p:spPr>
          <a:xfrm>
            <a:off x="5709285" y="4509135"/>
            <a:ext cx="1461770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市电输出插座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输出市电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5128260" y="3199130"/>
            <a:ext cx="1440815" cy="14859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文本框 19"/>
          <p:cNvSpPr txBox="1"/>
          <p:nvPr/>
        </p:nvSpPr>
        <p:spPr>
          <a:xfrm>
            <a:off x="6626860" y="3199130"/>
            <a:ext cx="10045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电源开关</a:t>
            </a:r>
          </a:p>
        </p:txBody>
      </p:sp>
      <p:pic>
        <p:nvPicPr>
          <p:cNvPr id="22" name="图片 21" descr="b713a67254ad66db3248a8a81039b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0" y="5153025"/>
            <a:ext cx="1655445" cy="1202055"/>
          </a:xfrm>
          <a:prstGeom prst="rect">
            <a:avLst/>
          </a:prstGeom>
        </p:spPr>
      </p:pic>
      <p:cxnSp>
        <p:nvCxnSpPr>
          <p:cNvPr id="24" name="直接箭头连接符 23"/>
          <p:cNvCxnSpPr/>
          <p:nvPr/>
        </p:nvCxnSpPr>
        <p:spPr>
          <a:xfrm flipH="1">
            <a:off x="5070475" y="5702300"/>
            <a:ext cx="1459865" cy="27305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文本框 24"/>
          <p:cNvSpPr txBox="1"/>
          <p:nvPr/>
        </p:nvSpPr>
        <p:spPr>
          <a:xfrm>
            <a:off x="6626860" y="5429885"/>
            <a:ext cx="1690370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电话抗浪涌端口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保护连接设备</a:t>
            </a: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2633980" y="5828030"/>
            <a:ext cx="934720" cy="12636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文本框 27"/>
          <p:cNvSpPr txBox="1"/>
          <p:nvPr/>
        </p:nvSpPr>
        <p:spPr>
          <a:xfrm>
            <a:off x="1133475" y="5429885"/>
            <a:ext cx="19189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过载保护复位按钮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VR-P200V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60" y="2228215"/>
            <a:ext cx="3780790" cy="2016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5180" y="855345"/>
            <a:ext cx="179578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AVR-P2000VA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6391" y="1757680"/>
            <a:ext cx="2952206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指示工作状态一目了然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12795" y="1298575"/>
            <a:ext cx="3303270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双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USB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智能充电技术快速充电，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手机平板蓄电不伤机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45785" y="2134870"/>
            <a:ext cx="24396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显示输出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/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输入电压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71550" y="4293870"/>
            <a:ext cx="30619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稳压插座输出，输出稳定电压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51375" y="4017010"/>
            <a:ext cx="2631486" cy="64632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输入电压按钮，按下按钮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LED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屏显示输入电压</a:t>
            </a: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2242185" y="2090420"/>
            <a:ext cx="666750" cy="53530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直接箭头连接符 18"/>
          <p:cNvCxnSpPr/>
          <p:nvPr/>
        </p:nvCxnSpPr>
        <p:spPr>
          <a:xfrm flipH="1">
            <a:off x="3296285" y="1884680"/>
            <a:ext cx="946785" cy="6172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接箭头连接符 19"/>
          <p:cNvCxnSpPr>
            <a:stCxn id="12" idx="1"/>
          </p:cNvCxnSpPr>
          <p:nvPr/>
        </p:nvCxnSpPr>
        <p:spPr>
          <a:xfrm flipH="1">
            <a:off x="4007485" y="2318385"/>
            <a:ext cx="1638300" cy="18351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3752215" y="2757170"/>
            <a:ext cx="963295" cy="12515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直接箭头连接符 21"/>
          <p:cNvCxnSpPr/>
          <p:nvPr/>
        </p:nvCxnSpPr>
        <p:spPr>
          <a:xfrm flipV="1">
            <a:off x="2056765" y="3028950"/>
            <a:ext cx="963295" cy="12515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接箭头连接符 23"/>
          <p:cNvCxnSpPr/>
          <p:nvPr/>
        </p:nvCxnSpPr>
        <p:spPr>
          <a:xfrm flipH="1" flipV="1">
            <a:off x="4040505" y="2683510"/>
            <a:ext cx="2247900" cy="46101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文本框 24"/>
          <p:cNvSpPr txBox="1"/>
          <p:nvPr/>
        </p:nvSpPr>
        <p:spPr>
          <a:xfrm>
            <a:off x="6428105" y="3028950"/>
            <a:ext cx="14744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USB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开关按钮</a:t>
            </a:r>
          </a:p>
        </p:txBody>
      </p:sp>
      <p:pic>
        <p:nvPicPr>
          <p:cNvPr id="26" name="图片 25" descr="4f5fd7fcb27b96271e61296937769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5" y="4805045"/>
            <a:ext cx="2377440" cy="1252220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 flipH="1">
            <a:off x="5176520" y="5243830"/>
            <a:ext cx="1136650" cy="45275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文本框 27"/>
          <p:cNvSpPr txBox="1"/>
          <p:nvPr/>
        </p:nvSpPr>
        <p:spPr>
          <a:xfrm>
            <a:off x="6436360" y="5177790"/>
            <a:ext cx="14617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输入过载保护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H="1" flipV="1">
            <a:off x="4485005" y="5811520"/>
            <a:ext cx="2009140" cy="21399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文本框 29"/>
          <p:cNvSpPr txBox="1"/>
          <p:nvPr/>
        </p:nvSpPr>
        <p:spPr>
          <a:xfrm>
            <a:off x="6616065" y="5861050"/>
            <a:ext cx="10045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电源开关</a:t>
            </a: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509520" y="5581015"/>
            <a:ext cx="996315" cy="23876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文本框 31"/>
          <p:cNvSpPr txBox="1"/>
          <p:nvPr/>
        </p:nvSpPr>
        <p:spPr>
          <a:xfrm>
            <a:off x="1101090" y="5213985"/>
            <a:ext cx="19189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过载保护复位按钮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4210" y="1511935"/>
            <a:ext cx="3061970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稳压插座输出，输出稳定电压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图片 3" descr="AVR-P5000V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180" y="2155825"/>
            <a:ext cx="2862580" cy="21380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210" y="699135"/>
            <a:ext cx="220218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AVR-P3000/5000VA: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40778" y="3647349"/>
            <a:ext cx="2862318" cy="64632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hangingPunct="0"/>
            <a:r>
              <a:rPr lang="zh-CN" altLang="zh-CN" dirty="0" smtClean="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实时</a:t>
            </a:r>
            <a:r>
              <a:rPr lang="zh-CN" altLang="zh-CN" dirty="0">
                <a:solidFill>
                  <a:schemeClr val="tx1"/>
                </a:solidFill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监控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输入、输出电压、</a:t>
            </a:r>
            <a:endParaRPr kumimoji="0" lang="en-US" altLang="zh-CN" sz="18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hangingPunct="0"/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负载及</a:t>
            </a:r>
            <a:r>
              <a:rPr kumimoji="0" lang="zh-CN" altLang="zh-CN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运行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状态</a:t>
            </a:r>
            <a:r>
              <a:rPr kumimoji="0" lang="zh-CN" altLang="zh-CN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88110" y="4081145"/>
            <a:ext cx="2899319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>
                <a:ln>
                  <a:noFill/>
                </a:ln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双</a:t>
            </a:r>
            <a:r>
              <a:rPr lang="en-US" altLang="zh-CN" dirty="0">
                <a:ln>
                  <a:noFill/>
                </a:ln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USB</a:t>
            </a:r>
            <a:r>
              <a:rPr lang="zh-CN" altLang="en-US" dirty="0">
                <a:ln>
                  <a:noFill/>
                </a:ln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智能充电技术快速充电，手机平板蓄电不伤机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58815" y="2192655"/>
            <a:ext cx="10172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USB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宋体" panose="02010600030101010101" pitchFamily="2" charset="-122"/>
                <a:cs typeface="+mj-cs"/>
                <a:sym typeface="Helvetica"/>
              </a:rPr>
              <a:t>开关</a:t>
            </a: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377440" y="1753235"/>
            <a:ext cx="724535" cy="12344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箭头连接符 16"/>
          <p:cNvCxnSpPr/>
          <p:nvPr/>
        </p:nvCxnSpPr>
        <p:spPr>
          <a:xfrm>
            <a:off x="2344420" y="1769110"/>
            <a:ext cx="2412365" cy="99631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直接箭头连接符 18"/>
          <p:cNvCxnSpPr/>
          <p:nvPr/>
        </p:nvCxnSpPr>
        <p:spPr>
          <a:xfrm flipV="1">
            <a:off x="3068955" y="3209925"/>
            <a:ext cx="626110" cy="9467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4131310" y="3144520"/>
            <a:ext cx="963295" cy="59245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直接箭头连接符 20"/>
          <p:cNvCxnSpPr/>
          <p:nvPr/>
        </p:nvCxnSpPr>
        <p:spPr>
          <a:xfrm flipH="1">
            <a:off x="4419600" y="2559685"/>
            <a:ext cx="1193800" cy="37909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直接箭头连接符 21"/>
          <p:cNvCxnSpPr/>
          <p:nvPr/>
        </p:nvCxnSpPr>
        <p:spPr>
          <a:xfrm flipH="1">
            <a:off x="4559300" y="3061970"/>
            <a:ext cx="1432560" cy="4127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文本框 22"/>
          <p:cNvSpPr txBox="1"/>
          <p:nvPr/>
        </p:nvSpPr>
        <p:spPr>
          <a:xfrm>
            <a:off x="6189345" y="2954655"/>
            <a:ext cx="26047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延时按钮，选择延时时间</a:t>
            </a:r>
          </a:p>
        </p:txBody>
      </p:sp>
      <p:pic>
        <p:nvPicPr>
          <p:cNvPr id="24" name="图片 23" descr="1e2d57f5fd762388e1f467471db3d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15" y="4814570"/>
            <a:ext cx="2032635" cy="997585"/>
          </a:xfrm>
          <a:prstGeom prst="rect">
            <a:avLst/>
          </a:prstGeom>
        </p:spPr>
      </p:pic>
      <p:pic>
        <p:nvPicPr>
          <p:cNvPr id="25" name="图片 24" descr="6c59a0d017eb9b72a3d87fcbcb988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510" y="4653915"/>
            <a:ext cx="2189480" cy="803910"/>
          </a:xfrm>
          <a:prstGeom prst="rect">
            <a:avLst/>
          </a:prstGeom>
        </p:spPr>
      </p:pic>
      <p:cxnSp>
        <p:nvCxnSpPr>
          <p:cNvPr id="26" name="直接箭头连接符 25"/>
          <p:cNvCxnSpPr/>
          <p:nvPr/>
        </p:nvCxnSpPr>
        <p:spPr>
          <a:xfrm>
            <a:off x="1184275" y="5194300"/>
            <a:ext cx="1375410" cy="3949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文本框 26"/>
          <p:cNvSpPr txBox="1"/>
          <p:nvPr/>
        </p:nvSpPr>
        <p:spPr>
          <a:xfrm>
            <a:off x="383540" y="4814570"/>
            <a:ext cx="10045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电源开关</a:t>
            </a:r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3440430" y="5605780"/>
            <a:ext cx="831215" cy="29654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文本框 28"/>
          <p:cNvSpPr txBox="1"/>
          <p:nvPr/>
        </p:nvSpPr>
        <p:spPr>
          <a:xfrm>
            <a:off x="4297045" y="5812155"/>
            <a:ext cx="14617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过载复位按钮</a:t>
            </a:r>
          </a:p>
        </p:txBody>
      </p:sp>
      <p:cxnSp>
        <p:nvCxnSpPr>
          <p:cNvPr id="30" name="直接箭头连接符 29"/>
          <p:cNvCxnSpPr>
            <a:endCxn id="25" idx="2"/>
          </p:cNvCxnSpPr>
          <p:nvPr/>
        </p:nvCxnSpPr>
        <p:spPr>
          <a:xfrm flipH="1" flipV="1">
            <a:off x="6572250" y="5457825"/>
            <a:ext cx="482600" cy="45275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文本框 30"/>
          <p:cNvSpPr txBox="1"/>
          <p:nvPr/>
        </p:nvSpPr>
        <p:spPr>
          <a:xfrm>
            <a:off x="6776085" y="5902325"/>
            <a:ext cx="1690370" cy="9207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电话抗浪涌端口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保护连接设备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 txBox="1"/>
          <p:nvPr/>
        </p:nvSpPr>
        <p:spPr bwMode="auto">
          <a:xfrm>
            <a:off x="539750" y="142875"/>
            <a:ext cx="6980268" cy="571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10800" rIns="0" bIns="1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便携式</a:t>
            </a:r>
            <a:r>
              <a:rPr lang="en-US" altLang="zh-CN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——</a:t>
            </a:r>
            <a:r>
              <a:rPr lang="zh-CN" altLang="en-US" sz="3200" b="1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体积小，便于携带，即插即用无需安装。</a:t>
            </a:r>
          </a:p>
        </p:txBody>
      </p:sp>
      <p:pic>
        <p:nvPicPr>
          <p:cNvPr id="3" name="图片 2" descr="AVR-P1500V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576070"/>
            <a:ext cx="2654687" cy="1440011"/>
          </a:xfrm>
          <a:prstGeom prst="rect">
            <a:avLst/>
          </a:prstGeom>
        </p:spPr>
      </p:pic>
      <p:pic>
        <p:nvPicPr>
          <p:cNvPr id="4" name="图片 3" descr="AVR-P200V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825" y="1444625"/>
            <a:ext cx="2700309" cy="1440011"/>
          </a:xfrm>
          <a:prstGeom prst="rect">
            <a:avLst/>
          </a:prstGeom>
        </p:spPr>
      </p:pic>
      <p:pic>
        <p:nvPicPr>
          <p:cNvPr id="2" name="图片 1" descr="AVR-P5000V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065" y="3614420"/>
            <a:ext cx="2265612" cy="1692012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944880" y="2115185"/>
            <a:ext cx="18923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连接符 7"/>
          <p:cNvCxnSpPr/>
          <p:nvPr/>
        </p:nvCxnSpPr>
        <p:spPr>
          <a:xfrm flipH="1">
            <a:off x="944880" y="2501900"/>
            <a:ext cx="205740" cy="82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箭头连接符 8"/>
          <p:cNvCxnSpPr/>
          <p:nvPr/>
        </p:nvCxnSpPr>
        <p:spPr>
          <a:xfrm>
            <a:off x="1027430" y="2115185"/>
            <a:ext cx="15875" cy="36195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9"/>
          <p:cNvSpPr txBox="1"/>
          <p:nvPr/>
        </p:nvSpPr>
        <p:spPr>
          <a:xfrm>
            <a:off x="689610" y="2143125"/>
            <a:ext cx="2552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143250" y="1629410"/>
            <a:ext cx="287655" cy="5778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直接连接符 11"/>
          <p:cNvCxnSpPr/>
          <p:nvPr/>
        </p:nvCxnSpPr>
        <p:spPr>
          <a:xfrm flipV="1">
            <a:off x="3406140" y="2139950"/>
            <a:ext cx="255270" cy="4127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箭头连接符 12"/>
          <p:cNvCxnSpPr/>
          <p:nvPr/>
        </p:nvCxnSpPr>
        <p:spPr>
          <a:xfrm>
            <a:off x="3299460" y="1654175"/>
            <a:ext cx="230505" cy="4775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文本框 13"/>
          <p:cNvSpPr txBox="1"/>
          <p:nvPr/>
        </p:nvSpPr>
        <p:spPr>
          <a:xfrm>
            <a:off x="3444240" y="1776095"/>
            <a:ext cx="3060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1339850" y="2798445"/>
            <a:ext cx="132080" cy="28003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接连接符 15"/>
          <p:cNvCxnSpPr/>
          <p:nvPr/>
        </p:nvCxnSpPr>
        <p:spPr>
          <a:xfrm>
            <a:off x="3406140" y="2411730"/>
            <a:ext cx="132080" cy="26289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箭头连接符 16"/>
          <p:cNvCxnSpPr/>
          <p:nvPr/>
        </p:nvCxnSpPr>
        <p:spPr>
          <a:xfrm flipV="1">
            <a:off x="1430655" y="2501900"/>
            <a:ext cx="1983740" cy="42799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文本框 17"/>
          <p:cNvSpPr txBox="1"/>
          <p:nvPr/>
        </p:nvSpPr>
        <p:spPr>
          <a:xfrm>
            <a:off x="2402840" y="2711450"/>
            <a:ext cx="2171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</a:t>
            </a: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7531100" y="1448435"/>
            <a:ext cx="354330" cy="4953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直接连接符 22"/>
          <p:cNvCxnSpPr/>
          <p:nvPr/>
        </p:nvCxnSpPr>
        <p:spPr>
          <a:xfrm flipV="1">
            <a:off x="7630160" y="2032635"/>
            <a:ext cx="378460" cy="4127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接箭头连接符 23"/>
          <p:cNvCxnSpPr/>
          <p:nvPr/>
        </p:nvCxnSpPr>
        <p:spPr>
          <a:xfrm>
            <a:off x="7745730" y="1481455"/>
            <a:ext cx="147955" cy="57594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直接连接符 24"/>
          <p:cNvCxnSpPr/>
          <p:nvPr/>
        </p:nvCxnSpPr>
        <p:spPr>
          <a:xfrm>
            <a:off x="5448300" y="2600960"/>
            <a:ext cx="74295" cy="36195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直接连接符 25"/>
          <p:cNvCxnSpPr/>
          <p:nvPr/>
        </p:nvCxnSpPr>
        <p:spPr>
          <a:xfrm>
            <a:off x="7679055" y="2337435"/>
            <a:ext cx="132080" cy="35433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直接箭头连接符 26"/>
          <p:cNvCxnSpPr/>
          <p:nvPr/>
        </p:nvCxnSpPr>
        <p:spPr>
          <a:xfrm flipV="1">
            <a:off x="5522595" y="2543175"/>
            <a:ext cx="2189480" cy="26352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文本框 27"/>
          <p:cNvSpPr txBox="1"/>
          <p:nvPr/>
        </p:nvSpPr>
        <p:spPr>
          <a:xfrm>
            <a:off x="4962525" y="2233930"/>
            <a:ext cx="2552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811135" y="1586230"/>
            <a:ext cx="3060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572250" y="2674620"/>
            <a:ext cx="2171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</a:t>
            </a: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135245" y="2065655"/>
            <a:ext cx="271780" cy="82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接连接符 32"/>
          <p:cNvCxnSpPr/>
          <p:nvPr/>
        </p:nvCxnSpPr>
        <p:spPr>
          <a:xfrm flipV="1">
            <a:off x="5168265" y="2584450"/>
            <a:ext cx="280035" cy="82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直接箭头连接符 33"/>
          <p:cNvCxnSpPr/>
          <p:nvPr/>
        </p:nvCxnSpPr>
        <p:spPr>
          <a:xfrm>
            <a:off x="5242560" y="2065655"/>
            <a:ext cx="57150" cy="49403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直接连接符 35"/>
          <p:cNvCxnSpPr/>
          <p:nvPr/>
        </p:nvCxnSpPr>
        <p:spPr>
          <a:xfrm>
            <a:off x="3035935" y="4222750"/>
            <a:ext cx="263525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直接连接符 36"/>
          <p:cNvCxnSpPr/>
          <p:nvPr/>
        </p:nvCxnSpPr>
        <p:spPr>
          <a:xfrm flipH="1">
            <a:off x="3060700" y="4856480"/>
            <a:ext cx="386715" cy="1651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直接箭头连接符 37"/>
          <p:cNvCxnSpPr/>
          <p:nvPr/>
        </p:nvCxnSpPr>
        <p:spPr>
          <a:xfrm>
            <a:off x="3143250" y="4239260"/>
            <a:ext cx="48895" cy="6172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接连接符 39"/>
          <p:cNvCxnSpPr/>
          <p:nvPr/>
        </p:nvCxnSpPr>
        <p:spPr>
          <a:xfrm flipV="1">
            <a:off x="4780915" y="3695700"/>
            <a:ext cx="354330" cy="7429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直接连接符 40"/>
          <p:cNvCxnSpPr/>
          <p:nvPr/>
        </p:nvCxnSpPr>
        <p:spPr>
          <a:xfrm flipV="1">
            <a:off x="5085715" y="4264025"/>
            <a:ext cx="354330" cy="7429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接箭头连接符 41"/>
          <p:cNvCxnSpPr/>
          <p:nvPr/>
        </p:nvCxnSpPr>
        <p:spPr>
          <a:xfrm>
            <a:off x="5028565" y="3736975"/>
            <a:ext cx="222250" cy="54356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文本框 42"/>
          <p:cNvSpPr txBox="1"/>
          <p:nvPr/>
        </p:nvSpPr>
        <p:spPr>
          <a:xfrm>
            <a:off x="5216525" y="3769995"/>
            <a:ext cx="3060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805430" y="4364355"/>
            <a:ext cx="2552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3481070" y="4914265"/>
            <a:ext cx="123190" cy="38735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直接箭头连接符 46"/>
          <p:cNvCxnSpPr/>
          <p:nvPr/>
        </p:nvCxnSpPr>
        <p:spPr>
          <a:xfrm>
            <a:off x="5152390" y="4585335"/>
            <a:ext cx="180975" cy="37846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直接箭头连接符 47"/>
          <p:cNvCxnSpPr/>
          <p:nvPr/>
        </p:nvCxnSpPr>
        <p:spPr>
          <a:xfrm flipV="1">
            <a:off x="3604260" y="4839970"/>
            <a:ext cx="1597025" cy="33782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arrow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文本框 48"/>
          <p:cNvSpPr txBox="1"/>
          <p:nvPr/>
        </p:nvSpPr>
        <p:spPr>
          <a:xfrm>
            <a:off x="4394200" y="5045710"/>
            <a:ext cx="2171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87985" y="3162935"/>
            <a:ext cx="35191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W×L×H：128×343×85（</a:t>
            </a: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mm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）</a:t>
            </a:r>
            <a:endParaRPr kumimoji="0" lang="en-US" altLang="zh-C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707255" y="3162935"/>
            <a:ext cx="32778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W×L×H： 140×370×90（</a:t>
            </a:r>
            <a:r>
              <a:rPr kumimoji="0" lang="en-US" altLang="zh-CN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mm</a:t>
            </a:r>
            <a:r>
              <a: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91155" y="5583555"/>
            <a:ext cx="327787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8" tIns="45718" rIns="45718" bIns="45718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W×L×H： 245×305×95（</a:t>
            </a:r>
            <a:r>
              <a:rPr lang="en-US" altLang="zh-CN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mm</a:t>
            </a:r>
            <a:r>
              <a:rPr lang="zh-CN" altLang="en-US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231003" y="6546635"/>
            <a:ext cx="355221" cy="3609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752306" y="523689"/>
            <a:ext cx="170815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新老产品对比：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63365" y="893019"/>
          <a:ext cx="8336796" cy="49333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733610"/>
                <a:gridCol w="969913"/>
                <a:gridCol w="3960828"/>
                <a:gridCol w="1379220"/>
                <a:gridCol w="1293225"/>
              </a:tblGrid>
              <a:tr h="3048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/>
                        <a:t>产品名称</a:t>
                      </a:r>
                      <a:endParaRPr lang="zh-CN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AVR-P</a:t>
                      </a:r>
                      <a:r>
                        <a:rPr lang="zh-CN" altLang="en-US" sz="1400" dirty="0" smtClean="0"/>
                        <a:t>（新产品）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XXX</a:t>
                      </a:r>
                      <a:r>
                        <a:rPr lang="zh-CN" altLang="en-US" sz="1400" dirty="0" smtClean="0"/>
                        <a:t>（老产品）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/>
                        <a:t>总结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727075">
                <a:tc gridSpan="2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/>
                        <a:t>便携式交流稳压器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AVR-P</a:t>
                      </a:r>
                      <a:r>
                        <a:rPr lang="zh-CN" altLang="en-US" sz="1400" dirty="0"/>
                        <a:t>系列便携式交流稳压为全新一代产品，造型美观</a:t>
                      </a:r>
                    </a:p>
                    <a:p>
                      <a:pPr algn="l"/>
                      <a:r>
                        <a:rPr lang="zh-CN" altLang="en-US" sz="1400" dirty="0"/>
                        <a:t>，即插即用，方便快捷。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外观</a:t>
                      </a:r>
                      <a:endParaRPr lang="en-US" altLang="zh-CN" sz="1200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结构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使用场景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家用电器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安装方式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/>
                        <a:t>便携式无需安装即插即用</a:t>
                      </a:r>
                      <a:endParaRPr lang="en-US" altLang="zh-CN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走线方式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进线插头、稳压输出插座</a:t>
                      </a:r>
                      <a:endParaRPr lang="zh-CN" alt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主要</a:t>
                      </a:r>
                      <a:endParaRPr lang="en-US" altLang="zh-CN" sz="1200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参数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输入电压</a:t>
                      </a:r>
                      <a:endParaRPr lang="zh-CN" alt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 panose="020F050202020403020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/>
                        <a:t>140-260V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输出电压</a:t>
                      </a:r>
                      <a:endParaRPr lang="zh-CN" alt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 panose="020F050202020403020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/>
                        <a:t>220V±8%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zh-CN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频率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/>
                        <a:t>50/60HZ</a:t>
                      </a:r>
                      <a:endParaRPr lang="zh-CN" alt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环境</a:t>
                      </a:r>
                      <a:endParaRPr lang="en-US" altLang="zh-CN" sz="1200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指标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适用场景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室内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防护等级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IP20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工作稳定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91520">
                <a:tc rowSpan="3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/>
                        <a:t>功能</a:t>
                      </a:r>
                      <a:endParaRPr lang="en-US" altLang="zh-CN" sz="1200" dirty="0" smtClean="0"/>
                    </a:p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/>
                        <a:t>特性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安全指标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过欠压保护、过载保护、延时保护、过温保护、电话抗浪涌保护等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15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防护措施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抗冲击、耐腐蚀、阻燃等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15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功能指标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人机交互：故障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LED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指示灯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显示屏显示参数 使用方式：即插即用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 rowSpan="3"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/>
                        <a:t>外形体积（</a:t>
                      </a:r>
                      <a:r>
                        <a:rPr lang="en-US" altLang="zh-CN" sz="1200" dirty="0"/>
                        <a:t>mm</a:t>
                      </a:r>
                      <a:r>
                        <a:rPr lang="zh-CN" altLang="en-US" sz="1200" dirty="0"/>
                        <a:t>）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altLang="zh-CN" sz="1200" dirty="0" smtClean="0">
                          <a:sym typeface="+mn-ea"/>
                        </a:rPr>
                        <a:t>AVR-P1000/1500VA</a:t>
                      </a:r>
                      <a:r>
                        <a:rPr lang="zh-CN" altLang="en-US" sz="1200" dirty="0" smtClean="0">
                          <a:sym typeface="+mn-ea"/>
                        </a:rPr>
                        <a:t>：128×343×8</a:t>
                      </a:r>
                      <a:r>
                        <a:rPr lang="en-US" altLang="zh-CN" sz="1200" dirty="0" smtClean="0">
                          <a:sym typeface="+mn-ea"/>
                        </a:rPr>
                        <a:t>5</a:t>
                      </a:r>
                      <a:r>
                        <a:rPr lang="zh-CN" altLang="en-US" sz="1200" dirty="0" smtClean="0">
                          <a:sym typeface="+mn-ea"/>
                        </a:rPr>
                        <a:t>（</a:t>
                      </a:r>
                      <a:r>
                        <a:rPr lang="en-US" altLang="zh-CN" sz="1200" dirty="0" smtClean="0">
                          <a:sym typeface="+mn-ea"/>
                        </a:rPr>
                        <a:t>mm</a:t>
                      </a:r>
                      <a:r>
                        <a:rPr lang="zh-CN" altLang="en-US" sz="1200" dirty="0" smtClean="0">
                          <a:sym typeface="+mn-ea"/>
                        </a:rPr>
                        <a:t>）</a:t>
                      </a:r>
                      <a:endParaRPr lang="zh-CN" alt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/>
                        <a:t>AVR-P2000VA：140×370×90</a:t>
                      </a:r>
                      <a:r>
                        <a:rPr lang="zh-CN" altLang="en-US" sz="1200" dirty="0" smtClean="0">
                          <a:sym typeface="+mn-ea"/>
                        </a:rPr>
                        <a:t>（</a:t>
                      </a:r>
                      <a:r>
                        <a:rPr lang="en-US" altLang="zh-CN" sz="1200" dirty="0" smtClean="0">
                          <a:sym typeface="+mn-ea"/>
                        </a:rPr>
                        <a:t>mm</a:t>
                      </a:r>
                      <a:r>
                        <a:rPr lang="zh-CN" altLang="en-US" sz="1200" dirty="0" smtClean="0">
                          <a:sym typeface="+mn-ea"/>
                        </a:rPr>
                        <a:t>）</a:t>
                      </a:r>
                      <a:endParaRPr lang="zh-CN" alt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9400"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/>
                        <a:t>AVR-P3000/5000VA</a:t>
                      </a:r>
                      <a:r>
                        <a:rPr lang="zh-CN" altLang="en-US" sz="1200" dirty="0" smtClean="0"/>
                        <a:t>：</a:t>
                      </a:r>
                      <a:r>
                        <a:rPr sz="1200" dirty="0" smtClean="0"/>
                        <a:t>245×305×95</a:t>
                      </a:r>
                      <a:r>
                        <a:rPr lang="zh-CN" altLang="en-US" sz="1200" dirty="0" smtClean="0"/>
                        <a:t>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AVR-P1500VA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8110" y="1362075"/>
            <a:ext cx="724535" cy="393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" name="图片 3" descr="AVR-P200VA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1317625"/>
            <a:ext cx="905510" cy="483235"/>
          </a:xfrm>
          <a:prstGeom prst="rect">
            <a:avLst/>
          </a:prstGeom>
        </p:spPr>
      </p:pic>
      <p:pic>
        <p:nvPicPr>
          <p:cNvPr id="2" name="图片 1" descr="AVR-P5000VA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7573" b="11529"/>
          <a:stretch>
            <a:fillRect/>
          </a:stretch>
        </p:blipFill>
        <p:spPr>
          <a:xfrm>
            <a:off x="4919865" y="1178564"/>
            <a:ext cx="1062924" cy="7600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231003" y="6546635"/>
            <a:ext cx="355221" cy="3609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494496" y="128084"/>
            <a:ext cx="332398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zh-CN" altLang="en-US" dirty="0">
                <a:solidFill>
                  <a:srgbClr val="000000"/>
                </a:solidFill>
                <a:sym typeface="Helvetica"/>
              </a:rPr>
              <a:t>非替换型产品，竞争产品对比</a:t>
            </a:r>
            <a:r>
              <a:rPr lang="zh-CN" altLang="en-US" dirty="0" smtClean="0">
                <a:solidFill>
                  <a:srgbClr val="000000"/>
                </a:solidFill>
                <a:sym typeface="Helvetica"/>
              </a:rPr>
              <a:t>：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31140" y="728345"/>
          <a:ext cx="8704580" cy="587883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475615"/>
                <a:gridCol w="862965"/>
                <a:gridCol w="2213610"/>
                <a:gridCol w="1750060"/>
                <a:gridCol w="1370330"/>
                <a:gridCol w="240030"/>
                <a:gridCol w="1017270"/>
                <a:gridCol w="774700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产品名称</a:t>
                      </a:r>
                      <a:endParaRPr lang="zh-CN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AVR-P1500VA</a:t>
                      </a:r>
                      <a:r>
                        <a:rPr lang="zh-CN" altLang="en-US" sz="1200" dirty="0" smtClean="0"/>
                        <a:t>（德力西）</a:t>
                      </a:r>
                      <a:endParaRPr lang="zh-CN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/>
                        <a:t>TM-1500VA</a:t>
                      </a:r>
                      <a:r>
                        <a:rPr lang="zh-CN" altLang="en-US" sz="1200" dirty="0" smtClean="0"/>
                        <a:t>（正泰）</a:t>
                      </a:r>
                      <a:r>
                        <a:rPr lang="en-US" altLang="zh-CN" sz="12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/>
                        <a:t>TM-1500VA</a:t>
                      </a:r>
                      <a:r>
                        <a:rPr lang="zh-CN" altLang="en-US" sz="1200" dirty="0"/>
                        <a:t>（安得利）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SVC-1500VA</a:t>
                      </a:r>
                      <a:r>
                        <a:rPr lang="zh-CN" altLang="en-US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（上海人民）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总结</a:t>
                      </a:r>
                      <a:endParaRPr lang="zh-CN" altLang="en-US" sz="1200" dirty="0"/>
                    </a:p>
                  </a:txBody>
                  <a:tcPr anchor="ctr"/>
                </a:tc>
              </a:tr>
              <a:tr h="103886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/>
                        <a:t>便携式交流稳压器</a:t>
                      </a:r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3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 panose="020F050202020403020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l"/>
                      <a:r>
                        <a:rPr lang="zh-CN" altLang="en-US" sz="1200" b="0" dirty="0"/>
                        <a:t>市场上有类同于</a:t>
                      </a:r>
                      <a:r>
                        <a:rPr lang="en-US" altLang="zh-CN" sz="1200" b="0" dirty="0"/>
                        <a:t>AVR-P</a:t>
                      </a:r>
                      <a:r>
                        <a:rPr lang="zh-CN" altLang="en-US" sz="1200" b="0" dirty="0"/>
                        <a:t>系列的产品，有一定的竞争压力。相较于传统稳压器</a:t>
                      </a:r>
                    </a:p>
                    <a:p>
                      <a:pPr algn="l"/>
                      <a:r>
                        <a:rPr lang="zh-CN" altLang="en-US" sz="1200" b="0" dirty="0"/>
                        <a:t>，有性能、外形及价格上面的优势。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 row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外观</a:t>
                      </a:r>
                      <a:endParaRPr lang="en-US" altLang="zh-CN" sz="1200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结构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使用场景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家用电器</a:t>
                      </a:r>
                      <a:endParaRPr lang="zh-CN" altLang="en-US" sz="1200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ym typeface="+mn-ea"/>
                        </a:rPr>
                        <a:t>家用电器</a:t>
                      </a:r>
                      <a:endParaRPr lang="en-US" altLang="zh-CN" sz="12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家用电器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家用电器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安装方式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便携式（可壁挂）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台式</a:t>
                      </a:r>
                    </a:p>
                  </a:txBody>
                  <a:tcPr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台式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43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台式</a:t>
                      </a:r>
                      <a:endParaRPr lang="en-US" altLang="zh-CN" sz="1200" b="0" dirty="0"/>
                    </a:p>
                  </a:txBody>
                  <a:tcPr anchor="ctr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走线方式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进线插头、稳压输出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4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个插座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进线插头、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稳压输出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个插座</a:t>
                      </a:r>
                    </a:p>
                  </a:txBody>
                  <a:tcPr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进线插头、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稳压输出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个插座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96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进线插头、稳压输出接线端口</a:t>
                      </a:r>
                      <a:endParaRPr lang="zh-CN" altLang="en-US" sz="1200" b="0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gridSpan="2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61620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主要</a:t>
                      </a:r>
                      <a:endParaRPr lang="en-US" altLang="zh-CN" sz="1200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参数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输入电压</a:t>
                      </a:r>
                      <a:endParaRPr lang="zh-CN" alt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 panose="020F050202020403020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140-260V</a:t>
                      </a:r>
                      <a:endParaRPr lang="en-US" altLang="zh-CN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140-260V</a:t>
                      </a:r>
                      <a:endParaRPr lang="zh-CN" altLang="en-US" sz="12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/>
                        <a:t>140-260V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150-250V</a:t>
                      </a:r>
                      <a:endParaRPr lang="en-US" altLang="zh-CN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2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输出电压</a:t>
                      </a:r>
                      <a:endParaRPr lang="zh-CN" altLang="en-US" sz="12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 panose="020F050202020403020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ym typeface="+mn-ea"/>
                        </a:rPr>
                        <a:t>220V±8%</a:t>
                      </a:r>
                      <a:endParaRPr lang="en-US" altLang="zh-CN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220V±8%</a:t>
                      </a:r>
                      <a:endParaRPr lang="zh-CN" altLang="en-US" sz="1200" b="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220V±8%</a:t>
                      </a:r>
                      <a:endParaRPr lang="en-US" altLang="zh-CN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/>
                        <a:t>220±8%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60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latinLnBrk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2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频率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/>
                        <a:t>50/60HZ</a:t>
                      </a:r>
                      <a:endParaRPr lang="zh-CN" alt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dirty="0" smtClean="0">
                          <a:sym typeface="+mn-ea"/>
                        </a:rPr>
                        <a:t>50HZ</a:t>
                      </a:r>
                      <a:endParaRPr lang="zh-CN" altLang="en-US" sz="1200" b="0" dirty="0" smtClean="0">
                        <a:sym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50/60HZ</a:t>
                      </a:r>
                      <a:endParaRPr lang="zh-CN" alt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ym typeface="+mn-ea"/>
                        </a:rPr>
                        <a:t>50/60HZ</a:t>
                      </a:r>
                      <a:endParaRPr lang="en-US" altLang="zh-CN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 row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环境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指标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适用场景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室内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室内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室内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室内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防护等级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IP20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IP20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IP20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IP20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1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工作稳定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-5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40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℃</a:t>
                      </a:r>
                      <a:endParaRPr lang="zh-CN" altLang="en-US" sz="1200" b="0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-5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40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℃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8640">
                <a:tc rowSpan="3">
                  <a:txBody>
                    <a:bodyPr/>
                    <a:lstStyle/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/>
                        <a:t>功能</a:t>
                      </a:r>
                      <a:endParaRPr lang="en-US" altLang="zh-CN" sz="1200" dirty="0" smtClean="0"/>
                    </a:p>
                    <a:p>
                      <a:pPr marL="0" marR="0" indent="0" algn="ctr" defTabSz="913765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/>
                        <a:t>特性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安全指标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延时保护、过欠压保护、过载保护、过温保护、电话抗浪涌保护</a:t>
                      </a:r>
                      <a:endParaRPr lang="zh-CN" altLang="en-US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延时保护、过欠压保护、过载保护、过温保护</a:t>
                      </a:r>
                    </a:p>
                    <a:p>
                      <a:pPr algn="ctr">
                        <a:lnSpc>
                          <a:spcPts val="1200"/>
                        </a:lnSpc>
                        <a:buNone/>
                      </a:pPr>
                      <a:endParaRPr lang="zh-CN" altLang="en-US" sz="1200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防护措施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抗冲击、耐腐蚀、阻燃等</a:t>
                      </a:r>
                      <a:endParaRPr lang="en-US" altLang="zh-CN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抗冲击、阻燃等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功能指标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人机交互：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LED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指示灯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显示屏显示参数</a:t>
                      </a:r>
                    </a:p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使用方式：即插即用</a:t>
                      </a:r>
                      <a:endParaRPr lang="zh-CN" altLang="en-US" sz="1200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人机交互：显示屏显示参数 </a:t>
                      </a:r>
                    </a:p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使用方式：接线使用</a:t>
                      </a:r>
                    </a:p>
                    <a:p>
                      <a:pPr algn="l">
                        <a:lnSpc>
                          <a:spcPts val="1200"/>
                        </a:lnSpc>
                        <a:buNone/>
                      </a:pPr>
                      <a:endParaRPr lang="zh-CN" altLang="en-US" sz="1200" dirty="0" smtClean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人机交互：显示屏显示参数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+LED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指示灯</a:t>
                      </a:r>
                    </a:p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使用方式：即插即用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人机交互：指针表显示参数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+LED</a:t>
                      </a: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指示灯</a:t>
                      </a:r>
                    </a:p>
                    <a:p>
                      <a:pPr algn="l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sym typeface="+mn-ea"/>
                        </a:rPr>
                        <a:t>使用方式：即插即用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384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/>
                        <a:t>外形体积（</a:t>
                      </a:r>
                      <a:r>
                        <a:rPr lang="en-US" altLang="zh-CN" sz="1200" dirty="0" smtClean="0"/>
                        <a:t>mm</a:t>
                      </a:r>
                      <a:r>
                        <a:rPr lang="zh-CN" altLang="en-US" sz="1200" dirty="0" smtClean="0"/>
                        <a:t>）</a:t>
                      </a:r>
                      <a:endParaRPr lang="zh-CN" alt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zh-CN" altLang="en-US" sz="1200" dirty="0" smtClean="0">
                          <a:sym typeface="+mn-ea"/>
                        </a:rPr>
                        <a:t>128×343×8</a:t>
                      </a:r>
                      <a:r>
                        <a:rPr lang="en-US" altLang="zh-CN" sz="1200" dirty="0" smtClean="0">
                          <a:sym typeface="+mn-ea"/>
                        </a:rPr>
                        <a:t>5</a:t>
                      </a:r>
                      <a:endParaRPr lang="en-US" altLang="zh-CN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zh-CN" altLang="en-US" sz="1200" dirty="0" smtClean="0">
                          <a:sym typeface="+mn-ea"/>
                        </a:rPr>
                        <a:t>1</a:t>
                      </a:r>
                      <a:r>
                        <a:rPr lang="en-US" sz="1200" dirty="0" smtClean="0">
                          <a:sym typeface="+mn-ea"/>
                        </a:rPr>
                        <a:t>65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sz="1200" dirty="0" smtClean="0">
                          <a:sym typeface="+mn-ea"/>
                        </a:rPr>
                        <a:t>275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sz="1200" dirty="0" smtClean="0">
                          <a:sym typeface="+mn-ea"/>
                        </a:rPr>
                        <a:t>96</a:t>
                      </a:r>
                      <a:endParaRPr lang="en-US" sz="12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200" dirty="0" smtClean="0"/>
                        <a:t>190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altLang="zh-CN" sz="1200" dirty="0" smtClean="0">
                          <a:sym typeface="+mn-ea"/>
                        </a:rPr>
                        <a:t>260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altLang="zh-CN" sz="1200" dirty="0" smtClean="0">
                          <a:sym typeface="+mn-ea"/>
                        </a:rPr>
                        <a:t>100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altLang="zh-CN" sz="1200" dirty="0" smtClean="0"/>
                        <a:t>202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altLang="zh-CN" sz="1200" dirty="0" smtClean="0">
                          <a:sym typeface="+mn-ea"/>
                        </a:rPr>
                        <a:t>223</a:t>
                      </a:r>
                      <a:r>
                        <a:rPr lang="zh-CN" altLang="en-US" sz="1200" dirty="0" smtClean="0">
                          <a:sym typeface="+mn-ea"/>
                        </a:rPr>
                        <a:t>×</a:t>
                      </a:r>
                      <a:r>
                        <a:rPr lang="en-US" altLang="zh-CN" sz="1200" dirty="0" smtClean="0">
                          <a:sym typeface="+mn-ea"/>
                        </a:rPr>
                        <a:t>157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AVR-P1500VA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280" y="1416050"/>
            <a:ext cx="1390015" cy="754380"/>
          </a:xfrm>
          <a:prstGeom prst="rect">
            <a:avLst/>
          </a:prstGeom>
        </p:spPr>
      </p:pic>
      <p:pic>
        <p:nvPicPr>
          <p:cNvPr id="10" name="图片 9" descr="O1CN01DkdYM11PLR0lp5OnJ_!!0-item_pic.jpg_430x430q90"/>
          <p:cNvPicPr>
            <a:picLocks noChangeAspect="1"/>
          </p:cNvPicPr>
          <p:nvPr/>
        </p:nvPicPr>
        <p:blipFill>
          <a:blip r:embed="rId4">
            <a:clrChange>
              <a:clrFrom>
                <a:srgbClr val="20202C">
                  <a:alpha val="100000"/>
                </a:srgbClr>
              </a:clrFrom>
              <a:clrTo>
                <a:srgbClr val="20202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1510" y="1465580"/>
            <a:ext cx="1110615" cy="539115"/>
          </a:xfrm>
          <a:prstGeom prst="rect">
            <a:avLst/>
          </a:prstGeom>
        </p:spPr>
      </p:pic>
      <p:pic>
        <p:nvPicPr>
          <p:cNvPr id="11" name="图片 10" descr="f524c28bf91c7e9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2885" y="1350645"/>
            <a:ext cx="1351915" cy="768350"/>
          </a:xfrm>
          <a:prstGeom prst="rect">
            <a:avLst/>
          </a:prstGeom>
        </p:spPr>
      </p:pic>
      <p:pic>
        <p:nvPicPr>
          <p:cNvPr id="12" name="图片 11" descr="7cb6327785e6d89c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6910" y="1416050"/>
            <a:ext cx="1029970" cy="7359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B4CC83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810</Words>
  <Application>Microsoft Office PowerPoint</Application>
  <PresentationFormat>全屏显示(4:3)</PresentationFormat>
  <Paragraphs>193</Paragraphs>
  <Slides>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0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shilei chen</dc:creator>
  <cp:lastModifiedBy>万丰电脑</cp:lastModifiedBy>
  <cp:revision>89</cp:revision>
  <dcterms:created xsi:type="dcterms:W3CDTF">2018-06-29T06:29:00Z</dcterms:created>
  <dcterms:modified xsi:type="dcterms:W3CDTF">2020-11-02T07:30:59Z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